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8" r:id="rId4"/>
    <p:sldId id="267" r:id="rId5"/>
    <p:sldId id="284" r:id="rId6"/>
    <p:sldId id="265" r:id="rId7"/>
    <p:sldId id="278" r:id="rId8"/>
    <p:sldId id="259" r:id="rId9"/>
    <p:sldId id="260" r:id="rId10"/>
    <p:sldId id="279" r:id="rId11"/>
    <p:sldId id="288" r:id="rId12"/>
    <p:sldId id="262" r:id="rId13"/>
    <p:sldId id="263" r:id="rId14"/>
    <p:sldId id="285" r:id="rId15"/>
    <p:sldId id="277" r:id="rId16"/>
    <p:sldId id="286" r:id="rId17"/>
    <p:sldId id="261" r:id="rId18"/>
    <p:sldId id="294" r:id="rId19"/>
    <p:sldId id="295" r:id="rId20"/>
    <p:sldId id="264" r:id="rId21"/>
    <p:sldId id="271" r:id="rId22"/>
    <p:sldId id="281" r:id="rId23"/>
    <p:sldId id="296" r:id="rId24"/>
    <p:sldId id="272" r:id="rId25"/>
    <p:sldId id="273" r:id="rId26"/>
    <p:sldId id="274" r:id="rId27"/>
    <p:sldId id="282" r:id="rId28"/>
    <p:sldId id="287" r:id="rId29"/>
    <p:sldId id="298" r:id="rId30"/>
    <p:sldId id="280" r:id="rId31"/>
    <p:sldId id="275" r:id="rId32"/>
    <p:sldId id="283" r:id="rId33"/>
    <p:sldId id="299" r:id="rId34"/>
    <p:sldId id="269" r:id="rId35"/>
    <p:sldId id="270" r:id="rId36"/>
    <p:sldId id="276" r:id="rId37"/>
    <p:sldId id="289" r:id="rId38"/>
    <p:sldId id="290" r:id="rId39"/>
    <p:sldId id="291" r:id="rId40"/>
    <p:sldId id="292" r:id="rId41"/>
    <p:sldId id="293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8AE5AB-4B28-4A2F-B853-8DA61AFEBAC5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0E3879-F8F7-4C83-B614-D242568EC1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E%D0%B1%D1%81%D1%82%D0%B2%D0%B5%D0%BD%D0%BD%D0%BE%D1%81%D1%82%D1%8C" TargetMode="External"/><Relationship Id="rId3" Type="http://schemas.openxmlformats.org/officeDocument/2006/relationships/hyperlink" Target="https://ru.wikipedia.org/wiki/%D0%94%D0%BE%D0%BB%D0%B6%D0%BD%D0%BE%D1%81%D1%82%D1%8C" TargetMode="External"/><Relationship Id="rId7" Type="http://schemas.openxmlformats.org/officeDocument/2006/relationships/hyperlink" Target="https://ru.wikipedia.org/wiki/%D0%A3%D1%81%D0%BB%D1%83%D0%B3%D0%B0" TargetMode="External"/><Relationship Id="rId2" Type="http://schemas.openxmlformats.org/officeDocument/2006/relationships/hyperlink" Target="https://ru.wikipedia.org/wiki/%D0%A4%D0%B8%D0%B7%D0%B8%D1%87%D0%B5%D1%81%D0%BA%D0%BE%D0%B5_%D0%BB%D0%B8%D1%86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6%D0%B5%D0%BD%D0%BD%D0%BE%D1%81%D1%82%D0%B8" TargetMode="External"/><Relationship Id="rId5" Type="http://schemas.openxmlformats.org/officeDocument/2006/relationships/hyperlink" Target="https://ru.wikipedia.org/wiki/%D0%93%D0%BE%D1%81%D1%83%D0%B4%D0%B0%D1%80%D1%81%D1%82%D0%B2%D0%BE" TargetMode="External"/><Relationship Id="rId4" Type="http://schemas.openxmlformats.org/officeDocument/2006/relationships/hyperlink" Target="https://ru.wikipedia.org/wiki/%D0%9E%D0%B1%D1%89%D0%B5%D1%81%D1%82%D0%B2%D0%BE" TargetMode="External"/><Relationship Id="rId9" Type="http://schemas.openxmlformats.org/officeDocument/2006/relationships/hyperlink" Target="https://ru.wikipedia.org/wiki/%D0%AE%D1%80%D0%B8%D0%B4%D0%B8%D1%87%D0%B5%D1%81%D0%BA%D0%BE%D0%B5_%D0%BB%D0%B8%D1%86%D0%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8223034" cy="32861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  <a:latin typeface="+mn-lt"/>
              </a:rPr>
              <a:t>Тема</a:t>
            </a:r>
            <a:r>
              <a:rPr lang="ru-RU" dirty="0" smtClean="0">
                <a:solidFill>
                  <a:srgbClr val="FFFF00"/>
                </a:solidFill>
                <a:latin typeface="+mn-lt"/>
              </a:rPr>
              <a:t>: Коррупция как социально-правовое явление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00166" y="4214818"/>
            <a:ext cx="6400800" cy="218122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и меры борьбы с ней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Коррупция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FF00"/>
                </a:solidFill>
              </a:rPr>
              <a:t>злоупотребление служебным положением; 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дача взятки; 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получение взятки;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злоупотребление полномочиями;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коммерческий подкуп 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либо иное незаконное использование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Человек, выбирая направления своей деятельности, исходит: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во-первых, из своих способностей; </a:t>
            </a:r>
          </a:p>
          <a:p>
            <a:r>
              <a:rPr lang="ru-RU" dirty="0" smtClean="0"/>
              <a:t>во-вторых, моральных ценностей и ограничений, заложенных его воспитанием; </a:t>
            </a:r>
          </a:p>
          <a:p>
            <a:r>
              <a:rPr lang="ru-RU" dirty="0" smtClean="0"/>
              <a:t>в-третьих, ограничений, накладываемых устройством внешней среды; </a:t>
            </a:r>
          </a:p>
          <a:p>
            <a:r>
              <a:rPr lang="ru-RU" dirty="0" smtClean="0"/>
              <a:t>в-четвертых, из стремления максимизировать свою </a:t>
            </a:r>
            <a:r>
              <a:rPr lang="ru-RU" u="sng" dirty="0" smtClean="0"/>
              <a:t>выгоду.</a:t>
            </a:r>
            <a:endParaRPr lang="ru-RU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К сферам деятельности, которые в наибольшей степени подвержены коррупции в России, относятся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FFFF00"/>
                </a:solidFill>
              </a:rPr>
              <a:t>таможенные службы; 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автоинспекции; 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судебные органы; 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налоговые органы; 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правоохранительные органы; 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лицензирование и регистрация предпринимательской деятельности;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выдача разрешений на размещение и проведение банковских операций с бюджетными средствами;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получение экспортных квот;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также: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4521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 smtClean="0">
                <a:solidFill>
                  <a:srgbClr val="FFFF00"/>
                </a:solidFill>
              </a:rPr>
              <a:t>строительство и ремонт за счёт бюджетных средств;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нотариальное удостоверение сделок;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контроль за соблюдением условий лицензирования;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надзор за соблюдением правил охоты и рыболовства;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освобождение от призыва на военную службу в вооружённые силы;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поступление в государственные высшие учебные заведения;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ЖКХ; </a:t>
            </a:r>
          </a:p>
          <a:p>
            <a:pPr lvl="0"/>
            <a:r>
              <a:rPr lang="ru-RU" b="1" dirty="0" smtClean="0">
                <a:solidFill>
                  <a:srgbClr val="FFFF00"/>
                </a:solidFill>
              </a:rPr>
              <a:t>формирование партийных избирательных списков и др.</a:t>
            </a:r>
          </a:p>
          <a:p>
            <a:pPr lvl="0"/>
            <a:endParaRPr lang="ru-RU" dirty="0" smtClean="0">
              <a:solidFill>
                <a:srgbClr val="FFFF00"/>
              </a:solidFill>
            </a:endParaRPr>
          </a:p>
          <a:p>
            <a:pPr lvl="0"/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картинка коррупц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9144000" cy="66437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 официальным данным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МВД России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	в 2015 году зарегистрировано </a:t>
            </a:r>
            <a:r>
              <a:rPr lang="ru-RU" sz="4000" b="1" u="sng" dirty="0" smtClean="0">
                <a:solidFill>
                  <a:srgbClr val="FFFF00"/>
                </a:solidFill>
              </a:rPr>
              <a:t>32393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преступления коррупционной направленности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 от коррупции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09186"/>
          </a:xfrm>
        </p:spPr>
        <p:txBody>
          <a:bodyPr>
            <a:normAutofit fontScale="47500" lnSpcReduction="20000"/>
          </a:bodyPr>
          <a:lstStyle/>
          <a:p>
            <a:r>
              <a:rPr lang="ru-RU" sz="4500" dirty="0" smtClean="0"/>
              <a:t>неэффективное распределение и расходование государственных средств и ресурсов;</a:t>
            </a:r>
          </a:p>
          <a:p>
            <a:r>
              <a:rPr lang="ru-RU" sz="4500" dirty="0" smtClean="0"/>
              <a:t>потери </a:t>
            </a:r>
            <a:r>
              <a:rPr lang="ru-RU" sz="4500" i="1" dirty="0" smtClean="0"/>
              <a:t>налогов</a:t>
            </a:r>
            <a:r>
              <a:rPr lang="ru-RU" sz="4500" dirty="0" smtClean="0"/>
              <a:t>, когда налоговые органы присваивают себе часть налогов;</a:t>
            </a:r>
          </a:p>
          <a:p>
            <a:r>
              <a:rPr lang="ru-RU" sz="4500" dirty="0" smtClean="0"/>
              <a:t>потери времени из-за чинимых препятствий, снижение эффективности </a:t>
            </a:r>
            <a:r>
              <a:rPr lang="ru-RU" sz="4500" b="1" dirty="0" smtClean="0"/>
              <a:t>работы</a:t>
            </a:r>
            <a:r>
              <a:rPr lang="ru-RU" sz="4500" dirty="0" smtClean="0"/>
              <a:t> государственного аппарата в целом;</a:t>
            </a:r>
          </a:p>
          <a:p>
            <a:r>
              <a:rPr lang="ru-RU" sz="4500" dirty="0" smtClean="0"/>
              <a:t>разорение частного (малого) бизнеса; </a:t>
            </a:r>
          </a:p>
          <a:p>
            <a:r>
              <a:rPr lang="ru-RU" sz="4500" dirty="0" smtClean="0"/>
              <a:t>снижение инвестиций в производство, замедление экономического роста;</a:t>
            </a:r>
          </a:p>
          <a:p>
            <a:r>
              <a:rPr lang="ru-RU" sz="4500" dirty="0" smtClean="0"/>
              <a:t>нецелевое использование международной помощи развивающимся странам, что резко снижает её эффективность;</a:t>
            </a:r>
          </a:p>
          <a:p>
            <a:r>
              <a:rPr lang="ru-RU" sz="4500" dirty="0" smtClean="0"/>
              <a:t>рост социального неравенства;</a:t>
            </a:r>
          </a:p>
          <a:p>
            <a:r>
              <a:rPr lang="ru-RU" sz="4500" dirty="0" smtClean="0"/>
              <a:t>усиление организованной преступности  - банды превращаются в мафию;</a:t>
            </a:r>
          </a:p>
          <a:p>
            <a:r>
              <a:rPr lang="ru-RU" sz="4500" dirty="0" smtClean="0"/>
              <a:t>снижение общественной морали.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15001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История развития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представлений о коррупции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FFFF00"/>
                </a:solidFill>
              </a:rPr>
              <a:t>     </a:t>
            </a:r>
            <a:r>
              <a:rPr lang="ru-RU" sz="3600" b="1" dirty="0" smtClean="0">
                <a:solidFill>
                  <a:srgbClr val="FFFF00"/>
                </a:solidFill>
              </a:rPr>
              <a:t>Анализ древних источников показывает, что коррупция появилась практически вместе с возникновением государственного аппарата и была в той или иной степени присуща всем странам в различные исторические периоды развития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китайский взяточни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«Сдирание кожи с продажного судьи»</a:t>
            </a:r>
            <a:r>
              <a:rPr lang="ru-RU" sz="2800" i="1" dirty="0" smtClean="0"/>
              <a:t> </a:t>
            </a:r>
            <a:br>
              <a:rPr lang="ru-RU" sz="2800" i="1" dirty="0" smtClean="0"/>
            </a:br>
            <a:r>
              <a:rPr lang="ru-RU" sz="2800" i="1" dirty="0" smtClean="0"/>
              <a:t>художник </a:t>
            </a:r>
            <a:r>
              <a:rPr lang="ru-RU" sz="2800" i="1" dirty="0" err="1" smtClean="0"/>
              <a:t>Герард</a:t>
            </a:r>
            <a:r>
              <a:rPr lang="ru-RU" sz="2800" i="1" dirty="0" smtClean="0"/>
              <a:t> Давид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Admin\Рабочий стол\продажные судьи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1214398"/>
            <a:ext cx="9286908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Учебные вопросы: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1. Понятие и сущность коррупции (История коррупции)</a:t>
            </a:r>
          </a:p>
          <a:p>
            <a:pPr lvl="0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2. Правовое регулирование противодействия коррупции </a:t>
            </a:r>
          </a:p>
          <a:p>
            <a:pPr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	 а) Нормативная база противодействия коррупции. б) Основные базовые положения Федерального закона «О противодействии коррупции»</a:t>
            </a:r>
          </a:p>
          <a:p>
            <a:pPr lvl="0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3. Специальные нормы </a:t>
            </a:r>
            <a:r>
              <a:rPr lang="ru-RU" sz="3200" dirty="0" err="1" smtClean="0">
                <a:solidFill>
                  <a:srgbClr val="FFFF00"/>
                </a:solidFill>
              </a:rPr>
              <a:t>антикоррупционного</a:t>
            </a:r>
            <a:r>
              <a:rPr lang="ru-RU" sz="3200" dirty="0" smtClean="0">
                <a:solidFill>
                  <a:srgbClr val="FFFF00"/>
                </a:solidFill>
              </a:rPr>
              <a:t> законодательства. </a:t>
            </a:r>
          </a:p>
          <a:p>
            <a:pPr>
              <a:buNone/>
            </a:pP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коррупции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rgbClr val="FFFF00"/>
                </a:solidFill>
              </a:rPr>
              <a:t>Исторические корни коррупции, вероятно, восходят к обычаю делать подарки, чтобы добиться расположения. Дорогой подарок выделял человека среди других просителей и способствовал тому, чтобы его просьба была выполнена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Мздоимство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FFFF00"/>
                </a:solidFill>
              </a:rPr>
              <a:t>В русских летописях XIII веков упоминается такое коррупционное преступление как </a:t>
            </a:r>
            <a:r>
              <a:rPr lang="ru-RU" b="1" u="sng" dirty="0" smtClean="0">
                <a:solidFill>
                  <a:srgbClr val="FFFF00"/>
                </a:solidFill>
              </a:rPr>
              <a:t>мздоимство</a:t>
            </a:r>
            <a:r>
              <a:rPr lang="ru-RU" u="sng" dirty="0" smtClean="0">
                <a:solidFill>
                  <a:srgbClr val="FFFF00"/>
                </a:solidFill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> В Древней Руси первое законодательное ограничение коррупционных действий принадлежит Ивану III. </a:t>
            </a:r>
            <a:r>
              <a:rPr lang="ru-RU" b="1" dirty="0" smtClean="0">
                <a:solidFill>
                  <a:srgbClr val="FFFF00"/>
                </a:solidFill>
              </a:rPr>
              <a:t>В 1561</a:t>
            </a:r>
            <a:r>
              <a:rPr lang="ru-RU" dirty="0" smtClean="0">
                <a:solidFill>
                  <a:srgbClr val="FFFF00"/>
                </a:solidFill>
              </a:rPr>
              <a:t> году его внук Иван Грозный ввел Судную грамоту. Она устанавливала санкции в виде смертной казни за чрезмерность во взятках.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«Кормление»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</a:t>
            </a:r>
          </a:p>
          <a:p>
            <a:pPr algn="just">
              <a:buNone/>
            </a:pPr>
            <a:r>
              <a:rPr lang="ru-RU" dirty="0" smtClean="0"/>
              <a:t>	До </a:t>
            </a:r>
            <a:r>
              <a:rPr lang="en-US" b="1" dirty="0" smtClean="0"/>
              <a:t>XVIII</a:t>
            </a:r>
            <a:r>
              <a:rPr lang="ru-RU" b="1" dirty="0" smtClean="0"/>
              <a:t> века чиновники на Руси жили благодаря так называемым «кормлениям», то есть оклада как такового у них не было, но они получали подношения от заинтересованных лиц (деньги, мясо, рыба, пироги и проч.)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«Приезд воеводы» художник С. Иванов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Admin\Рабочий стол\воевода картин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Лихоимство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4400" dirty="0" smtClean="0">
                <a:solidFill>
                  <a:srgbClr val="FFFF00"/>
                </a:solidFill>
              </a:rPr>
              <a:t>При Петре </a:t>
            </a:r>
            <a:r>
              <a:rPr lang="en-US" sz="4400" dirty="0" smtClean="0">
                <a:solidFill>
                  <a:srgbClr val="FFFF00"/>
                </a:solidFill>
              </a:rPr>
              <a:t>I</a:t>
            </a:r>
            <a:r>
              <a:rPr lang="ru-RU" sz="4400" dirty="0" smtClean="0">
                <a:solidFill>
                  <a:srgbClr val="FFFF00"/>
                </a:solidFill>
              </a:rPr>
              <a:t>  в правовых документах коррупционное поведение лиц, состоявших на </a:t>
            </a:r>
            <a:r>
              <a:rPr lang="ru-RU" sz="4400" dirty="0" err="1" smtClean="0">
                <a:solidFill>
                  <a:srgbClr val="FFFF00"/>
                </a:solidFill>
              </a:rPr>
              <a:t>госслужбе</a:t>
            </a:r>
            <a:r>
              <a:rPr lang="ru-RU" sz="4400" dirty="0" smtClean="0">
                <a:solidFill>
                  <a:srgbClr val="FFFF00"/>
                </a:solidFill>
              </a:rPr>
              <a:t>, именовалось </a:t>
            </a:r>
            <a:r>
              <a:rPr lang="ru-RU" sz="4400" b="1" dirty="0" smtClean="0">
                <a:solidFill>
                  <a:srgbClr val="FFFF00"/>
                </a:solidFill>
              </a:rPr>
              <a:t>«лихоимством».</a:t>
            </a:r>
            <a:endParaRPr lang="ru-RU" sz="44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 1845</a:t>
            </a:r>
            <a:r>
              <a:rPr lang="ru-RU" b="0" dirty="0" smtClean="0">
                <a:solidFill>
                  <a:srgbClr val="FFFF00"/>
                </a:solidFill>
              </a:rPr>
              <a:t> г. Уложение о наказаниях уголовных и исполнительных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 smtClean="0">
                <a:solidFill>
                  <a:srgbClr val="FFFF00"/>
                </a:solidFill>
              </a:rPr>
              <a:t>В главе шестой пятого раздела Уложения предусматривалась уголовная ответственность за корыстные злоупотребле­ния по службе, включая взяточничество. Эта глава называлась «О мздоимстве и лихоимстве» и состояла из тринадцати статей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16 августа 1921 г.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	Совет Народных Комиссаров принял Декрет «О борьбе со взяточничеством».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 РСФСР 1926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FFFF00"/>
                </a:solidFill>
              </a:rPr>
              <a:t>	Ст. 117 УК РФ определяло взяточничество как получение должностным лицом лично или через посредников, в каком бы то ни было виде взятки за выполнение или невыполнение в интересах дающего какого-либо действия, которое </a:t>
            </a:r>
            <a:r>
              <a:rPr lang="ru-RU" dirty="0" err="1" smtClean="0">
                <a:solidFill>
                  <a:srgbClr val="FFFF00"/>
                </a:solidFill>
              </a:rPr>
              <a:t>д</a:t>
            </a:r>
            <a:r>
              <a:rPr lang="ru-RU" dirty="0" smtClean="0">
                <a:solidFill>
                  <a:srgbClr val="FFFF00"/>
                </a:solidFill>
              </a:rPr>
              <a:t>/л могло или должно было совершать исключительно вследствие своего служебного положения».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трой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 РСФСР 1960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ст. 173 и ст. 174 входили в главу </a:t>
            </a:r>
          </a:p>
          <a:p>
            <a:pPr algn="ctr">
              <a:buNone/>
            </a:pPr>
            <a:r>
              <a:rPr lang="ru-RU" sz="4000" dirty="0" smtClean="0"/>
              <a:t>«Должностные преступления»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УК РФ 1996 г. ввел </a:t>
            </a:r>
          </a:p>
          <a:p>
            <a:pPr algn="ctr">
              <a:buNone/>
            </a:pPr>
            <a:r>
              <a:rPr lang="ru-RU" sz="4000" dirty="0" smtClean="0"/>
              <a:t>Ст. 290 УК РФ Получение взятки</a:t>
            </a:r>
          </a:p>
          <a:p>
            <a:pPr algn="ctr">
              <a:buNone/>
            </a:pPr>
            <a:r>
              <a:rPr lang="ru-RU" sz="4000" dirty="0" smtClean="0"/>
              <a:t>Ст. 291 УК РФ Дача взятки и др.ст.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Нормативная база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b="1" dirty="0" smtClean="0">
                <a:solidFill>
                  <a:srgbClr val="FFFF00"/>
                </a:solidFill>
              </a:rPr>
              <a:t>Федеральный закон от 25.12.2008 № 273-ФЗ (ред. от 28.11.2015) "О противодействии коррупции" // Консультант Плюс.</a:t>
            </a:r>
          </a:p>
          <a:p>
            <a:pPr lvl="0" algn="just"/>
            <a:r>
              <a:rPr lang="ru-RU" b="1" dirty="0" smtClean="0">
                <a:solidFill>
                  <a:srgbClr val="FFFF00"/>
                </a:solidFill>
              </a:rPr>
              <a:t>Конвенция Организации Объединённых Наций против коррупции (UNCAC) // "Бюллетень международных договоров", 2006, № 10, октябрь, с. 7 – 54. </a:t>
            </a: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"Уголовный кодекс Российской Федерации" от 13.06.1996 N 63-ФЗ (ред. от 30.12.2015)</a:t>
            </a:r>
          </a:p>
          <a:p>
            <a:pPr lvl="0" algn="just"/>
            <a:endParaRPr lang="ru-RU" b="1" dirty="0" smtClean="0">
              <a:solidFill>
                <a:srgbClr val="FFFF00"/>
              </a:solidFill>
            </a:endParaRP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Индекс коррумпированности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Эстония (26 место), Литва (39), Латвия (43), Грузия (50), Армения (94), Молдова (103), Беларусь (119), Азербайджан и Казахстан (делят 126 место). Ниже России в рейтинге оказались Украина (142), Таджикистан (152), Узбекистан (166) и Туркменистан (169). </a:t>
            </a:r>
          </a:p>
          <a:p>
            <a:r>
              <a:rPr lang="ru-RU" dirty="0" smtClean="0"/>
              <a:t>Самыми коррумпированными странами в мире являются Северная Корея и Сомали, которые разделили последнее, 174 место в рейтинге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Вопрос 2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FF00"/>
                </a:solidFill>
              </a:rPr>
              <a:t>    Правовое регулирование противодействия коррупции. Нормативная база противодействия коррупции. Основные базовые положения Федерального закона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FF00"/>
                </a:solidFill>
              </a:rPr>
              <a:t>«О противодействии коррупции»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Конвенция ООН против коррупции 2003 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	Федеральный закон от 25.12.2008 № 273-ФЗ (ред. от 03.11.2015) "О противодействии коррупции"</a:t>
            </a:r>
            <a:endParaRPr lang="ru-RU" dirty="0"/>
          </a:p>
        </p:txBody>
      </p:sp>
      <p:pic>
        <p:nvPicPr>
          <p:cNvPr id="12290" name="Picture 2" descr="http://i684.photobucket.com/albums/vv210/mesinkasir/UNCA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475" y="2838450"/>
            <a:ext cx="4200525" cy="401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Ст. 1 Федерального </a:t>
            </a:r>
            <a:r>
              <a:rPr lang="ru-RU" sz="3600" dirty="0" smtClean="0">
                <a:solidFill>
                  <a:srgbClr val="FF0000"/>
                </a:solidFill>
              </a:rPr>
              <a:t>закона 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«</a:t>
            </a:r>
            <a:r>
              <a:rPr lang="ru-RU" sz="3600" dirty="0" smtClean="0">
                <a:solidFill>
                  <a:srgbClr val="FF0000"/>
                </a:solidFill>
              </a:rPr>
              <a:t>О противодействии коррупции»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по предупреждению коррупции, в том числе по выявлению и последующему устранению причин коррупции (профилактика коррупции);</a:t>
            </a:r>
          </a:p>
          <a:p>
            <a:r>
              <a:rPr lang="ru-RU" dirty="0" smtClean="0"/>
              <a:t>б) по выявлению, предупреждению, пресечению, раскрытию и расследованию коррупционных правонарушений (борьба с коррупцией);</a:t>
            </a:r>
          </a:p>
          <a:p>
            <a:r>
              <a:rPr lang="ru-RU" dirty="0" smtClean="0"/>
              <a:t>в) по минимизации и (или) ликвидации последствий коррупционных правонарушений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1737" cy="1500198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FFFF00"/>
                </a:solidFill>
              </a:rPr>
              <a:t>Принципы противодействия коррупции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572528" cy="506635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1)  признание, обеспечение и защита основных прав и свобод человека и гражданина;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2)  законность;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3) публичность и открытость деятельности государственных органов и органов местного самоуправления;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4) неотвратимость ответственности за совершение коррупционных правонарушений;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5) комплексное использование политических, организационных, информационно-пропагандистских, социально-экономических, правовых, специальных и иных мер;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6)  приоритетное применение мер по предупреждению коррупции;</a:t>
            </a:r>
          </a:p>
          <a:p>
            <a:pPr algn="just">
              <a:buNone/>
            </a:pPr>
            <a:r>
              <a:rPr lang="ru-RU" sz="5500" b="1" dirty="0" smtClean="0">
                <a:solidFill>
                  <a:srgbClr val="FFFF00"/>
                </a:solidFill>
              </a:rPr>
              <a:t>7) сотрудничество государства с институтами гражданского общества, международными организациями и физическими лицами.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Статья 13. Ответственность физических лиц за коррупционные правонарушения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FFFF00"/>
                </a:solidFill>
              </a:rPr>
              <a:t>	1. Граждане Российской Федерации, иностранные граждане и лица без гражданства за совершение коррупционных правонарушений несут уголовную, административную, гражданско-правовую и дисциплинарную ответственность в соответствии с законодательством Российской Федерации.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FF00"/>
                </a:solidFill>
              </a:rPr>
              <a:t> 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FF00"/>
                </a:solidFill>
              </a:rPr>
              <a:t>	2. Физическое лицо, совершившее коррупционное правонарушение, по решению суда может быть лишено в соответствии с законодательством Российской Федерации права занимать определенные должности государственной и муниципальной службы.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Формы коррупционного поведения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	- коррупционные преступления;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	- административных правонарушений (мелкое хищение материальных и денежных средств с использованием служебного положения, нецелевое использование бюджетных средств и средств внебюджетных фондов и другие составы, предусмотренные </a:t>
            </a:r>
            <a:r>
              <a:rPr lang="ru-RU" sz="2400" dirty="0" err="1" smtClean="0">
                <a:solidFill>
                  <a:srgbClr val="FFFF00"/>
                </a:solidFill>
              </a:rPr>
              <a:t>КоАП</a:t>
            </a:r>
            <a:r>
              <a:rPr lang="ru-RU" sz="2400" dirty="0" smtClean="0">
                <a:solidFill>
                  <a:srgbClr val="FFFF00"/>
                </a:solidFill>
              </a:rPr>
              <a:t> РФ);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	- дисциплинарных правонарушений, т.е. использовании своего статуса для получения некоторых преимуществ, за которое предусмотрено дисциплинарное взыскание;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	- запрещенных гражданско-правовых сделок (например, принятие в дар или дарение подарков, оказание услуг госслужащему третьими лицами).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Основными направлениями деятельности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1) проведение единой государственной политики в области противодействия коррупции;</a:t>
            </a:r>
          </a:p>
          <a:p>
            <a:pPr algn="just"/>
            <a:r>
              <a:rPr lang="ru-RU" dirty="0" smtClean="0"/>
              <a:t>2) создание механизма взаимодействия правоохранительных и иных государственных органов с общественными и парламентскими комиссиями по вопросам противодействия коррупции, а также с гражданами и институтами гражданского общества;</a:t>
            </a:r>
          </a:p>
          <a:p>
            <a:pPr algn="just"/>
            <a:r>
              <a:rPr lang="ru-RU" dirty="0" smtClean="0"/>
              <a:t>3) совершенствование системы и структуры государственных органов, создание механизмов общественного контроля за их деятельностью;</a:t>
            </a:r>
          </a:p>
          <a:p>
            <a:pPr algn="just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деятельности: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 введение </a:t>
            </a:r>
            <a:r>
              <a:rPr lang="ru-RU" sz="3400" dirty="0" err="1" smtClean="0"/>
              <a:t>антикоррупционных</a:t>
            </a:r>
            <a:r>
              <a:rPr lang="ru-RU" sz="3400" dirty="0" smtClean="0"/>
              <a:t> стандартов, то есть установление для соответствующей области деятельности единой системы запретов, ограничений и дозволений, обеспечивающих предупреждение коррупции в данной области; </a:t>
            </a:r>
          </a:p>
          <a:p>
            <a:r>
              <a:rPr lang="ru-RU" sz="3400" dirty="0" smtClean="0"/>
              <a:t> унификация прав государственных и муниципальных служащих, лиц, замещающих государственные должности Российской Федерации, государственные должности субъектов Российской Федерации, должности глав муниципальных образований, муниципальные должности, а также устанавливаемых для указанных служащих и лиц ограничений, запретов и обязанностей;</a:t>
            </a:r>
          </a:p>
          <a:p>
            <a:r>
              <a:rPr lang="ru-RU" sz="3400" dirty="0" smtClean="0"/>
              <a:t>обеспечение доступа граждан к информации о деятельности федеральных органов государственной власти, органов государственной власти субъектов Российской Федерации и органов местного самоуправления; </a:t>
            </a:r>
          </a:p>
          <a:p>
            <a:r>
              <a:rPr lang="ru-RU" sz="3400" dirty="0" smtClean="0"/>
              <a:t> обеспечение независимости средств массовой информации;</a:t>
            </a:r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sz="3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неукоснительное соблюдение принципов независимости судей и невмешательства в судебную деятельность; </a:t>
            </a:r>
          </a:p>
          <a:p>
            <a:pPr>
              <a:buNone/>
            </a:pPr>
            <a:r>
              <a:rPr lang="ru-RU" dirty="0" smtClean="0"/>
              <a:t>	 совершенствование организации деятельности правоохранительных и контролирующих органов по противодействию коррупции; </a:t>
            </a:r>
          </a:p>
          <a:p>
            <a:r>
              <a:rPr lang="ru-RU" dirty="0" smtClean="0"/>
              <a:t> совершенствование порядка прохождения государственной и муниципальной службы; </a:t>
            </a:r>
          </a:p>
          <a:p>
            <a:r>
              <a:rPr lang="ru-RU" dirty="0" smtClean="0"/>
              <a:t>обеспечение добросовестности, открытости, добросовестной конкуренции и объективности при осуществлении закупок товаров, работ, услуг для обеспечения государственных или муниципальных нужд; </a:t>
            </a:r>
          </a:p>
          <a:p>
            <a:r>
              <a:rPr lang="ru-RU" dirty="0" smtClean="0"/>
              <a:t>устранение необоснованных запретов и ограничений, особенно в области экономической деятельности;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/>
                </a:solidFill>
              </a:rPr>
              <a:t>Учебная литература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Алексеев С.В. Коррупция: социологический анализ \ Под ред. О.В.Бондаренко, 2008. - 270 с.</a:t>
            </a:r>
          </a:p>
          <a:p>
            <a:r>
              <a:rPr lang="ru-RU" dirty="0" err="1" smtClean="0"/>
              <a:t>Антикоррупционная</a:t>
            </a:r>
            <a:r>
              <a:rPr lang="ru-RU" dirty="0" smtClean="0"/>
              <a:t> политика: Учебное пособие \ Под ред. Г.А.Сатарова, 2004.- 368 с. </a:t>
            </a:r>
          </a:p>
          <a:p>
            <a:r>
              <a:rPr lang="ru-RU" dirty="0" err="1" smtClean="0"/>
              <a:t>Быстрова</a:t>
            </a:r>
            <a:r>
              <a:rPr lang="ru-RU" dirty="0" smtClean="0"/>
              <a:t> А.С., </a:t>
            </a:r>
            <a:r>
              <a:rPr lang="ru-RU" dirty="0" err="1" smtClean="0"/>
              <a:t>Сильвестрос</a:t>
            </a:r>
            <a:r>
              <a:rPr lang="ru-RU" dirty="0" smtClean="0"/>
              <a:t> М.В. Феномен коррупции: некоторые исследовательские подходы \\ Журнал социологии и социальной антропологии. – 2000. No1. С. 83-100</a:t>
            </a:r>
          </a:p>
          <a:p>
            <a:r>
              <a:rPr lang="ru-RU" dirty="0" err="1" smtClean="0"/>
              <a:t>Гостева</a:t>
            </a:r>
            <a:r>
              <a:rPr lang="ru-RU" dirty="0" smtClean="0"/>
              <a:t> С.Р., </a:t>
            </a:r>
            <a:r>
              <a:rPr lang="ru-RU" dirty="0" err="1" smtClean="0"/>
              <a:t>Рашкин</a:t>
            </a:r>
            <a:r>
              <a:rPr lang="ru-RU" dirty="0" smtClean="0"/>
              <a:t> В.В. Коррупция в России: исторические корни, причины, состояние, основы современной нормативно-правовой базы </a:t>
            </a:r>
            <a:r>
              <a:rPr lang="ru-RU" dirty="0" err="1" smtClean="0"/>
              <a:t>противодейстия</a:t>
            </a:r>
            <a:r>
              <a:rPr lang="ru-RU" dirty="0" smtClean="0"/>
              <a:t>. М., 2010. – 326 с.</a:t>
            </a:r>
          </a:p>
          <a:p>
            <a:r>
              <a:rPr lang="ru-RU" dirty="0" smtClean="0"/>
              <a:t>Государственная политика противодействия коррупции и теневой экономике в России в 2 т. Том 1 / </a:t>
            </a:r>
            <a:r>
              <a:rPr lang="ru-RU" dirty="0" err="1" smtClean="0"/>
              <a:t>Сулакшин</a:t>
            </a:r>
            <a:r>
              <a:rPr lang="ru-RU" dirty="0" smtClean="0"/>
              <a:t> С.С., Максимов С.В., </a:t>
            </a:r>
            <a:r>
              <a:rPr lang="ru-RU" dirty="0" err="1" smtClean="0"/>
              <a:t>Ахметзянова</a:t>
            </a:r>
            <a:r>
              <a:rPr lang="ru-RU" dirty="0" smtClean="0"/>
              <a:t> И.Р. и др. – М.: Научный эксперт, 2008. -Т.1. – 462 с.</a:t>
            </a:r>
          </a:p>
          <a:p>
            <a:r>
              <a:rPr lang="ru-RU" dirty="0" smtClean="0"/>
              <a:t>Государственная политика противодействия коррупции и теневой экономике в России в 2 т. Том 2. Нормативный пакет / </a:t>
            </a:r>
            <a:r>
              <a:rPr lang="ru-RU" dirty="0" err="1" smtClean="0"/>
              <a:t>Сулакшин</a:t>
            </a:r>
            <a:r>
              <a:rPr lang="ru-RU" dirty="0" smtClean="0"/>
              <a:t> С.С., Максимов С.В., </a:t>
            </a:r>
            <a:r>
              <a:rPr lang="ru-RU" dirty="0" err="1" smtClean="0"/>
              <a:t>Ахметзянова</a:t>
            </a:r>
            <a:r>
              <a:rPr lang="ru-RU" dirty="0" smtClean="0"/>
              <a:t> И.Р. и др.М.: Научный эксперт, 2009. Т.2. – 304 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деятельности: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80624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smtClean="0"/>
              <a:t>совершенствование порядка использования государственного и муниципального имущества, государственных и муниципальных ресурсов (в том числе при предоставлении государственной и муниципальной помощи), а также порядка передачи прав на использование такого имущества и его отчуждения; </a:t>
            </a:r>
          </a:p>
          <a:p>
            <a:r>
              <a:rPr lang="ru-RU" sz="4000" dirty="0" smtClean="0"/>
              <a:t>повышение уровня оплаты труда и социальной защищенности государственных и муниципальных служащих; </a:t>
            </a:r>
          </a:p>
          <a:p>
            <a:r>
              <a:rPr lang="ru-RU" sz="4000" dirty="0" smtClean="0"/>
              <a:t>укрепление международного сотрудничества и развитие эффективных форм сотрудничества с правоохранительными органами и со специальными службами, с подразделениями финансовой разведки и другими компетентными органами иностранных государств и международными организациями в области противодействия коррупции и розыска, конфискации и репатриации имущества, полученного коррупционным путем и находящегося за рубежом; </a:t>
            </a:r>
          </a:p>
          <a:p>
            <a:pPr>
              <a:buNone/>
            </a:pPr>
            <a:r>
              <a:rPr lang="ru-RU" sz="4000" dirty="0" smtClean="0"/>
              <a:t>	 усиление контроля за решением вопросов, содержащихся в обращениях граждан и юридических лиц; </a:t>
            </a:r>
          </a:p>
          <a:p>
            <a:r>
              <a:rPr lang="ru-RU" sz="4000" dirty="0" smtClean="0"/>
              <a:t> передача части функций государственных органов </a:t>
            </a:r>
            <a:r>
              <a:rPr lang="ru-RU" sz="4000" dirty="0" err="1" smtClean="0"/>
              <a:t>саморегулируемым</a:t>
            </a:r>
            <a:r>
              <a:rPr lang="ru-RU" sz="4000" dirty="0" smtClean="0"/>
              <a:t> организациям, а также иным негосударственным организациям;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Направления деятельности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сокращение численности государственных и муниципальных служащих с одновременным привлечением на государственную и муниципальную службу квалифицированных специалистов; </a:t>
            </a:r>
          </a:p>
          <a:p>
            <a:pPr algn="just"/>
            <a:r>
              <a:rPr lang="ru-RU" dirty="0" smtClean="0"/>
              <a:t>повышение ответственности федеральных органов государственной власти, органов государственной власти субъектов Российской Федерации, органов местного самоуправления и их должностных лиц за непринятие мер по устранению причин коррупции;</a:t>
            </a:r>
          </a:p>
          <a:p>
            <a:r>
              <a:rPr lang="ru-RU" dirty="0" smtClean="0"/>
              <a:t> оптимизация и конкретизация полномочий государственных органов и их работников, которые должны быть отражены в административных и должностных регламентах.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борьбы с коррупцией нужно: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0918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/>
              <a:t>1. Дать четкое определение видам коррупции и утвердить эти определения законодательно. </a:t>
            </a:r>
          </a:p>
          <a:p>
            <a:pPr>
              <a:buNone/>
            </a:pPr>
            <a:r>
              <a:rPr lang="ru-RU" sz="8000" dirty="0" smtClean="0"/>
              <a:t>2. Переподчинить органы по борьбе с коррупцией напрямую первым лицам государства России. </a:t>
            </a:r>
          </a:p>
          <a:p>
            <a:pPr>
              <a:buNone/>
            </a:pPr>
            <a:r>
              <a:rPr lang="ru-RU" sz="8000" dirty="0" smtClean="0"/>
              <a:t>3. Изменить кадровую политику: отбирать в органы по борьбе с коррупцией молодых, образованных сотрудников, не имеющих связей с коррупционерами. </a:t>
            </a:r>
          </a:p>
          <a:p>
            <a:pPr>
              <a:buNone/>
            </a:pPr>
            <a:r>
              <a:rPr lang="ru-RU" sz="8000" dirty="0" smtClean="0"/>
              <a:t>4. Обеспечить хороший уровень оплаты чиновников.</a:t>
            </a:r>
          </a:p>
          <a:p>
            <a:pPr>
              <a:buNone/>
            </a:pPr>
            <a:r>
              <a:rPr lang="ru-RU" sz="8000" dirty="0" smtClean="0"/>
              <a:t>5. Обеспечить хороший уровень оплаты сотрудников органов по борьбе с коррупцией; </a:t>
            </a:r>
          </a:p>
          <a:p>
            <a:pPr>
              <a:buNone/>
            </a:pPr>
            <a:r>
              <a:rPr lang="ru-RU" sz="8000" dirty="0" smtClean="0"/>
              <a:t>6. Обеспечить жесткий контроль на всех уровнях на соответствие расходов и доходов всех чиновников и членов их семей во всех ведомствах, институтах власти и </a:t>
            </a:r>
            <a:r>
              <a:rPr lang="ru-RU" sz="8000" dirty="0" err="1" smtClean="0"/>
              <a:t>госкорпораций</a:t>
            </a:r>
            <a:r>
              <a:rPr lang="ru-RU" sz="8000" dirty="0" smtClean="0"/>
              <a:t>; </a:t>
            </a:r>
          </a:p>
          <a:p>
            <a:pPr>
              <a:buNone/>
            </a:pPr>
            <a:r>
              <a:rPr lang="ru-RU" sz="8000" dirty="0" smtClean="0"/>
              <a:t>7. Обеспечить независимый контроль над работой органов по борьбе с коррупцией со стороны общества, независимого экспертного сообщества и СМИ. </a:t>
            </a:r>
          </a:p>
          <a:p>
            <a:pPr>
              <a:buNone/>
            </a:pPr>
            <a:r>
              <a:rPr lang="ru-RU" sz="8000" dirty="0" smtClean="0"/>
              <a:t>8. Обеспечить пожизненную дисквалификацию (с конфискацией имущества) государственных служащих, осужденных по коррупционным статьям.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0669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FF00"/>
                </a:solidFill>
              </a:rPr>
              <a:t>9 декабря 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Международный день борьбы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с коррупцией</a:t>
            </a:r>
          </a:p>
          <a:p>
            <a:pPr algn="ctr">
              <a:buNone/>
            </a:pP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ГОРЯЧАЯ ЛИНИЯ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800" dirty="0" smtClean="0">
                <a:solidFill>
                  <a:srgbClr val="FFFF00"/>
                </a:solidFill>
              </a:rPr>
              <a:t>«НЕТ КОРРУПЦИИ»</a:t>
            </a:r>
          </a:p>
          <a:p>
            <a:pPr algn="ctr">
              <a:buNone/>
            </a:pPr>
            <a:r>
              <a:rPr lang="ru-RU" sz="5400" dirty="0" smtClean="0">
                <a:solidFill>
                  <a:srgbClr val="FFFF00"/>
                </a:solidFill>
              </a:rPr>
              <a:t>576-77-65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Этимология термина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Понятие латинского происхождения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- “</a:t>
            </a:r>
            <a:r>
              <a:rPr lang="ru-RU" b="1" dirty="0" err="1" smtClean="0">
                <a:solidFill>
                  <a:srgbClr val="FFFF00"/>
                </a:solidFill>
              </a:rPr>
              <a:t>corruptio</a:t>
            </a:r>
            <a:r>
              <a:rPr lang="ru-RU" b="1" dirty="0" smtClean="0">
                <a:solidFill>
                  <a:srgbClr val="FFFF00"/>
                </a:solidFill>
              </a:rPr>
              <a:t>”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Состоит из двух корневых слов: 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cor</a:t>
            </a:r>
            <a:r>
              <a:rPr lang="ru-RU" b="1" dirty="0" smtClean="0">
                <a:solidFill>
                  <a:srgbClr val="FFFF00"/>
                </a:solidFill>
              </a:rPr>
              <a:t> (сердце, душа, дух, рассудок) 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и – </a:t>
            </a:r>
            <a:r>
              <a:rPr lang="ru-RU" b="1" dirty="0" err="1" smtClean="0">
                <a:solidFill>
                  <a:srgbClr val="FF0000"/>
                </a:solidFill>
              </a:rPr>
              <a:t>ruptum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(портить, разрушать, развращать)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Значения термина «коррупция»: 1) Совращение, 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подкуп; 2) Порча, упадок; 3) Превратность; 4) 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Расстройство, расшатанность, плохое состояние.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Под коррупцией понимают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Злоупотребление доверенной властью ради личной выгоды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Коррупция - это </a:t>
            </a:r>
            <a:r>
              <a:rPr lang="ru-RU" sz="2400" u="sng" dirty="0" smtClean="0">
                <a:solidFill>
                  <a:srgbClr val="FFFF00"/>
                </a:solidFill>
              </a:rPr>
              <a:t>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</a:t>
            </a:r>
            <a:r>
              <a:rPr lang="ru-RU" sz="2400" dirty="0" smtClean="0">
                <a:solidFill>
                  <a:srgbClr val="FFFF00"/>
                </a:solidFill>
                <a:hlinkClick r:id="rId2" tooltip="Физическое лицо"/>
              </a:rPr>
              <a:t>физическим лицом</a:t>
            </a:r>
            <a:r>
              <a:rPr lang="ru-RU" sz="2400" dirty="0" smtClean="0">
                <a:solidFill>
                  <a:srgbClr val="FFFF00"/>
                </a:solidFill>
              </a:rPr>
              <a:t> своего </a:t>
            </a:r>
            <a:r>
              <a:rPr lang="ru-RU" sz="2400" dirty="0" smtClean="0">
                <a:solidFill>
                  <a:srgbClr val="FFFF00"/>
                </a:solidFill>
                <a:hlinkClick r:id="rId3" tooltip="Должность"/>
              </a:rPr>
              <a:t>должностного</a:t>
            </a:r>
            <a:r>
              <a:rPr lang="ru-RU" sz="2400" dirty="0" smtClean="0">
                <a:solidFill>
                  <a:srgbClr val="FFFF00"/>
                </a:solidFill>
              </a:rPr>
              <a:t> положения вопреки законным интересам </a:t>
            </a:r>
            <a:r>
              <a:rPr lang="ru-RU" sz="2400" dirty="0" smtClean="0">
                <a:solidFill>
                  <a:srgbClr val="FFFF00"/>
                </a:solidFill>
                <a:hlinkClick r:id="rId4" tooltip="Общество"/>
              </a:rPr>
              <a:t>общества</a:t>
            </a:r>
            <a:r>
              <a:rPr lang="ru-RU" sz="2400" dirty="0" smtClean="0">
                <a:solidFill>
                  <a:srgbClr val="FFFF00"/>
                </a:solidFill>
              </a:rPr>
              <a:t> и </a:t>
            </a:r>
            <a:r>
              <a:rPr lang="ru-RU" sz="2400" dirty="0" smtClean="0">
                <a:solidFill>
                  <a:srgbClr val="FFFF00"/>
                </a:solidFill>
                <a:hlinkClick r:id="rId5" tooltip="Государство"/>
              </a:rPr>
              <a:t>государства</a:t>
            </a:r>
            <a:r>
              <a:rPr lang="ru-RU" sz="2400" dirty="0" smtClean="0">
                <a:solidFill>
                  <a:srgbClr val="FFFF00"/>
                </a:solidFill>
              </a:rPr>
              <a:t> в целях получения выгоды в виде денег, </a:t>
            </a:r>
            <a:r>
              <a:rPr lang="ru-RU" sz="2400" dirty="0" smtClean="0">
                <a:solidFill>
                  <a:srgbClr val="FFFF00"/>
                </a:solidFill>
                <a:hlinkClick r:id="rId6" tooltip="Ценности"/>
              </a:rPr>
              <a:t>ценностей</a:t>
            </a:r>
            <a:r>
              <a:rPr lang="ru-RU" sz="2400" dirty="0" smtClean="0">
                <a:solidFill>
                  <a:srgbClr val="FFFF00"/>
                </a:solidFill>
              </a:rPr>
              <a:t>, иного имущества или </a:t>
            </a:r>
            <a:r>
              <a:rPr lang="ru-RU" sz="2400" dirty="0" smtClean="0">
                <a:solidFill>
                  <a:srgbClr val="FFFF00"/>
                </a:solidFill>
                <a:hlinkClick r:id="rId7" tooltip="Услуга"/>
              </a:rPr>
              <a:t>услуг</a:t>
            </a:r>
            <a:r>
              <a:rPr lang="ru-RU" sz="2400" dirty="0" smtClean="0">
                <a:solidFill>
                  <a:srgbClr val="FFFF00"/>
                </a:solidFill>
              </a:rPr>
              <a:t> имущественного характера, иных </a:t>
            </a:r>
            <a:r>
              <a:rPr lang="ru-RU" sz="2400" dirty="0" smtClean="0">
                <a:solidFill>
                  <a:srgbClr val="FFFF00"/>
                </a:solidFill>
                <a:hlinkClick r:id="rId8" tooltip="Собственность"/>
              </a:rPr>
              <a:t>имущественных</a:t>
            </a:r>
            <a:r>
              <a:rPr lang="ru-RU" sz="2400" dirty="0" smtClean="0">
                <a:solidFill>
                  <a:srgbClr val="FFFF00"/>
                </a:solidFill>
              </a:rPr>
              <a:t> прав для себя или для третьих лиц либо незаконное предоставление такой выгоды указанному лицу другими физическими лицами; а также совершение указанных деяний от имени или в интересах </a:t>
            </a:r>
            <a:r>
              <a:rPr lang="ru-RU" sz="2400" dirty="0" smtClean="0">
                <a:solidFill>
                  <a:srgbClr val="FFFF00"/>
                </a:solidFill>
                <a:hlinkClick r:id="rId9" tooltip="Юридическое лицо"/>
              </a:rPr>
              <a:t>юридического лица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2341</TotalTime>
  <Words>1353</Words>
  <Application>Microsoft Office PowerPoint</Application>
  <PresentationFormat>Экран (4:3)</PresentationFormat>
  <Paragraphs>179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Апекс</vt:lpstr>
      <vt:lpstr>      Тема: Коррупция как социально-правовое явление</vt:lpstr>
      <vt:lpstr>Учебные вопросы:</vt:lpstr>
      <vt:lpstr>Нормативная база</vt:lpstr>
      <vt:lpstr>Учебная литература</vt:lpstr>
      <vt:lpstr>Слайд 5</vt:lpstr>
      <vt:lpstr>9 декабря </vt:lpstr>
      <vt:lpstr>ГОРЯЧАЯ ЛИНИЯ</vt:lpstr>
      <vt:lpstr>Этимология термина</vt:lpstr>
      <vt:lpstr>Под коррупцией понимают</vt:lpstr>
      <vt:lpstr>Коррупция </vt:lpstr>
      <vt:lpstr>Человек, выбирая направления своей деятельности, исходит:</vt:lpstr>
      <vt:lpstr>К сферам деятельности, которые в наибольшей степени подвержены коррупции в России, относятся</vt:lpstr>
      <vt:lpstr>А также: </vt:lpstr>
      <vt:lpstr>Слайд 14</vt:lpstr>
      <vt:lpstr>По официальным данным  МВД России</vt:lpstr>
      <vt:lpstr>Вред от коррупции</vt:lpstr>
      <vt:lpstr>История развития  представлений о коррупции </vt:lpstr>
      <vt:lpstr>Слайд 18</vt:lpstr>
      <vt:lpstr>«Сдирание кожи с продажного судьи»  художник Герард Давид</vt:lpstr>
      <vt:lpstr>История коррупции</vt:lpstr>
      <vt:lpstr>Мздоимство</vt:lpstr>
      <vt:lpstr>«Кормление»</vt:lpstr>
      <vt:lpstr>«Приезд воеводы» художник С. Иванов</vt:lpstr>
      <vt:lpstr>Лихоимство</vt:lpstr>
      <vt:lpstr>В 1845 г. Уложение о наказаниях уголовных и исполнительных</vt:lpstr>
      <vt:lpstr>16 августа 1921 г. </vt:lpstr>
      <vt:lpstr>УК РСФСР 1926 г.</vt:lpstr>
      <vt:lpstr>Слайд 28</vt:lpstr>
      <vt:lpstr>УК РСФСР 1960 г.</vt:lpstr>
      <vt:lpstr>Индекс коррумпированности</vt:lpstr>
      <vt:lpstr>Вопрос 2</vt:lpstr>
      <vt:lpstr>Конвенция ООН против коррупции 2003 г.</vt:lpstr>
      <vt:lpstr>Ст. 1 Федерального закона  «О противодействии коррупции»</vt:lpstr>
      <vt:lpstr>Принципы противодействия коррупции : </vt:lpstr>
      <vt:lpstr>Статья 13. Ответственность физических лиц за коррупционные правонарушения</vt:lpstr>
      <vt:lpstr>Формы коррупционного поведения</vt:lpstr>
      <vt:lpstr>Основными направлениями деятельности являются: </vt:lpstr>
      <vt:lpstr>Основные направления деятельности: </vt:lpstr>
      <vt:lpstr>Направления деятельности:</vt:lpstr>
      <vt:lpstr>Направления деятельности: </vt:lpstr>
      <vt:lpstr>Направления деятельности</vt:lpstr>
      <vt:lpstr>Для борьбы с коррупцией нужно: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Тема: Коррупция как социально-правовое явление - понятие и содержание</dc:title>
  <dc:creator>Admin</dc:creator>
  <cp:lastModifiedBy>Admin</cp:lastModifiedBy>
  <cp:revision>161</cp:revision>
  <dcterms:created xsi:type="dcterms:W3CDTF">2015-12-05T10:29:31Z</dcterms:created>
  <dcterms:modified xsi:type="dcterms:W3CDTF">2016-03-14T10:00:59Z</dcterms:modified>
</cp:coreProperties>
</file>